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2" roundtripDataSignature="AMtx7mgWcktfanUKx2kCTOaUnc/bOctc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0EEB0C-3A25-4638-9AD0-FAE5D404D277}">
  <a:tblStyle styleId="{130EEB0C-3A25-4638-9AD0-FAE5D404D27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customschemas.google.com/relationships/presentationmetadata" Target="metadata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aa5204cc8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8aa5204cc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aa5204cc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1" name="Google Shape;131;g28aa5204cc8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aa5204cc8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8aa5204cc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abb7d3124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28abb7d312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abb7d312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Dawson</a:t>
            </a:r>
            <a:endParaRPr/>
          </a:p>
        </p:txBody>
      </p:sp>
      <p:sp>
        <p:nvSpPr>
          <p:cNvPr id="70" name="Google Shape;70;g28abb7d3124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82" name="Google Shape;8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8" name="Google Shape;8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1d937c687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301d937c68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aa5204c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1" name="Google Shape;101;g28aa5204cc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aa5204cc8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8aa5204cc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aa5204cc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8" name="Google Shape;118;g28aa5204cc8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7" name="Google Shape;2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2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4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5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8420"/>
              <a:buFont typeface="Arial"/>
              <a:buNone/>
            </a:pPr>
            <a:r>
              <a:rPr lang="en-US" sz="3377"/>
              <a:t>Team 26: Voice-Controlled Robot</a:t>
            </a:r>
            <a:endParaRPr sz="3377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/>
              <a:t>Bi-Weekly Update 2</a:t>
            </a:r>
            <a:br>
              <a:rPr lang="en-US"/>
            </a:br>
            <a:r>
              <a:rPr lang="en-US" sz="2455"/>
              <a:t>Logan Cardwell, Dawson Holly,</a:t>
            </a:r>
            <a:endParaRPr sz="2455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Nicholas McCray, Cameron Schoenfeld</a:t>
            </a:r>
            <a:br>
              <a:rPr lang="en-US" sz="2455"/>
            </a:br>
            <a:r>
              <a:rPr lang="en-US" sz="2455"/>
              <a:t>Sponsor: Zhewen Hu</a:t>
            </a:r>
            <a:br>
              <a:rPr lang="en-US" sz="2455"/>
            </a:br>
            <a:r>
              <a:rPr lang="en-US" sz="2455"/>
              <a:t>TA: Zhewen Hu</a:t>
            </a:r>
            <a:br>
              <a:rPr lang="en-US" sz="2455"/>
            </a:br>
            <a:endParaRPr/>
          </a:p>
        </p:txBody>
      </p:sp>
      <p:sp>
        <p:nvSpPr>
          <p:cNvPr id="59" name="Google Shape;59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60" name="Google Shape;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aa5204cc8_0_18"/>
          <p:cNvSpPr txBox="1"/>
          <p:nvPr>
            <p:ph idx="1" type="body"/>
          </p:nvPr>
        </p:nvSpPr>
        <p:spPr>
          <a:xfrm>
            <a:off x="457200" y="2049275"/>
            <a:ext cx="39954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6957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Image of Bluetooth signal sending page, linked to Raspberry Pi terminal.</a:t>
            </a:r>
            <a:endParaRPr sz="2400"/>
          </a:p>
          <a:p>
            <a:pPr indent="-3695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BLE connected to Raspberry Pi, strong RSSI, sends and receives text from terminal.</a:t>
            </a:r>
            <a:endParaRPr sz="1800"/>
          </a:p>
        </p:txBody>
      </p:sp>
      <p:sp>
        <p:nvSpPr>
          <p:cNvPr id="127" name="Google Shape;127;g28aa5204cc8_0_18"/>
          <p:cNvSpPr txBox="1"/>
          <p:nvPr>
            <p:ph type="title"/>
          </p:nvPr>
        </p:nvSpPr>
        <p:spPr>
          <a:xfrm>
            <a:off x="609600" y="7907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App Design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Nicholas McCray</a:t>
            </a:r>
            <a:endParaRPr sz="2980"/>
          </a:p>
        </p:txBody>
      </p:sp>
      <p:pic>
        <p:nvPicPr>
          <p:cNvPr id="128" name="Google Shape;128;g28aa5204cc8_0_18"/>
          <p:cNvPicPr preferRelativeResize="0"/>
          <p:nvPr/>
        </p:nvPicPr>
        <p:blipFill rotWithShape="1">
          <a:blip r:embed="rId3">
            <a:alphaModFix/>
          </a:blip>
          <a:srcRect b="3069" l="17465" r="17439" t="4209"/>
          <a:stretch/>
        </p:blipFill>
        <p:spPr>
          <a:xfrm>
            <a:off x="5734700" y="1664475"/>
            <a:ext cx="2552049" cy="484660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aa5204cc8_0_2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Embedded Systems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Cameron Schoenfeld</a:t>
            </a:r>
            <a:endParaRPr sz="2980"/>
          </a:p>
        </p:txBody>
      </p:sp>
      <p:graphicFrame>
        <p:nvGraphicFramePr>
          <p:cNvPr id="134" name="Google Shape;134;g28aa5204cc8_0_24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{130EEB0C-3A25-4638-9AD0-FAE5D404D277}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12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Added ‘virtual marker’ placement functionality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Tested integrated motors to ensure proper control signals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By next review, ‘marker-to-marker’ pathfinding algorithm will be developed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Integration with Voice Recognition software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Establish Bluetooth connection between the robot and the app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aa5204cc8_0_30"/>
          <p:cNvSpPr txBox="1"/>
          <p:nvPr>
            <p:ph idx="1" type="body"/>
          </p:nvPr>
        </p:nvSpPr>
        <p:spPr>
          <a:xfrm>
            <a:off x="159900" y="2801390"/>
            <a:ext cx="4412100" cy="2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5814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Snippet of added functions for the virtual markers and pathing system.</a:t>
            </a:r>
            <a:endParaRPr sz="2400"/>
          </a:p>
          <a:p>
            <a:pPr indent="-3581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Additional modifications to already built functions to add marker and path creation.</a:t>
            </a:r>
            <a:endParaRPr sz="2400"/>
          </a:p>
        </p:txBody>
      </p:sp>
      <p:sp>
        <p:nvSpPr>
          <p:cNvPr id="140" name="Google Shape;140;g28aa5204cc8_0_30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Embedded Systems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Cameron Schoenfeld</a:t>
            </a:r>
            <a:endParaRPr sz="2980"/>
          </a:p>
        </p:txBody>
      </p:sp>
      <p:pic>
        <p:nvPicPr>
          <p:cNvPr id="141" name="Google Shape;141;g28aa5204cc8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995" y="2284213"/>
            <a:ext cx="4185626" cy="3607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147" name="Google Shape;14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38677"/>
            <a:ext cx="878205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abb7d3124_0_62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</a:t>
            </a:r>
            <a:r>
              <a:rPr lang="en-US"/>
              <a:t>Plan</a:t>
            </a:r>
            <a:endParaRPr/>
          </a:p>
        </p:txBody>
      </p:sp>
      <p:pic>
        <p:nvPicPr>
          <p:cNvPr id="153" name="Google Shape;153;g28abb7d3124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88" y="1759577"/>
            <a:ext cx="8465027" cy="4852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 You!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66" name="Google Shape;66;p2"/>
          <p:cNvSpPr txBox="1"/>
          <p:nvPr>
            <p:ph idx="1" type="body"/>
          </p:nvPr>
        </p:nvSpPr>
        <p:spPr>
          <a:xfrm>
            <a:off x="457200" y="2049275"/>
            <a:ext cx="45321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342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We are creating a simple robot that can be modified and adapted for use in various situations, primarily as robotic food runners in restaurants and similar environments.</a:t>
            </a:r>
            <a:endParaRPr sz="1700"/>
          </a:p>
          <a:p>
            <a: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700"/>
          </a:p>
          <a:p>
            <a:pPr indent="-336550" lvl="0" marL="342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The robot is able to take in voice commands and manual control from a mobile application to direct its movement while sensors detect and prevent imminent collisions. Additionally, the robot will be able to record and follow paths between points for ease of navigation.</a:t>
            </a:r>
            <a:endParaRPr sz="1700"/>
          </a:p>
        </p:txBody>
      </p:sp>
      <p:pic>
        <p:nvPicPr>
          <p:cNvPr id="67" name="Google Shape;67;p2" title="748126365002.jpg"/>
          <p:cNvPicPr preferRelativeResize="0"/>
          <p:nvPr/>
        </p:nvPicPr>
        <p:blipFill rotWithShape="1">
          <a:blip r:embed="rId3">
            <a:alphaModFix/>
          </a:blip>
          <a:srcRect b="20866" l="9543" r="0" t="13287"/>
          <a:stretch/>
        </p:blipFill>
        <p:spPr>
          <a:xfrm>
            <a:off x="5487200" y="2569399"/>
            <a:ext cx="3070825" cy="298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abb7d3124_0_2"/>
          <p:cNvSpPr txBox="1"/>
          <p:nvPr/>
        </p:nvSpPr>
        <p:spPr>
          <a:xfrm>
            <a:off x="607186" y="6075075"/>
            <a:ext cx="77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Logan Cardwell             Dawson Holly                Nicholas McCray           Cameron Schoenfeld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" name="Google Shape;73;g28abb7d3124_0_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56"/>
              <a:buFont typeface="Arial"/>
              <a:buNone/>
            </a:pPr>
            <a:r>
              <a:rPr lang="en-US"/>
              <a:t>Project/Subsystem Overview </a:t>
            </a:r>
            <a:endParaRPr/>
          </a:p>
        </p:txBody>
      </p:sp>
      <p:sp>
        <p:nvSpPr>
          <p:cNvPr id="74" name="Google Shape;74;g28abb7d3124_0_2"/>
          <p:cNvSpPr txBox="1"/>
          <p:nvPr/>
        </p:nvSpPr>
        <p:spPr>
          <a:xfrm>
            <a:off x="6066500" y="1856255"/>
            <a:ext cx="29406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Voice Recognition: </a:t>
            </a:r>
            <a:r>
              <a:rPr lang="en-US" sz="1800">
                <a:solidFill>
                  <a:schemeClr val="dk1"/>
                </a:solidFill>
              </a:rPr>
              <a:t>Outputs text transcription from received audio file.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Power and Hardware: </a:t>
            </a:r>
            <a:r>
              <a:rPr lang="en-US" sz="1800">
                <a:solidFill>
                  <a:schemeClr val="dk1"/>
                </a:solidFill>
              </a:rPr>
              <a:t>Provides the required power for the motor driver and the raspberry pi.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App Design: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Receive manual and audio commands to transmit to the robot.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Embedded Systems: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Underlying logic and data flow between all other subsystems.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5" name="Google Shape;75;g28abb7d3124_0_2"/>
          <p:cNvSpPr/>
          <p:nvPr/>
        </p:nvSpPr>
        <p:spPr>
          <a:xfrm>
            <a:off x="383025" y="6148863"/>
            <a:ext cx="252600" cy="2526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28abb7d3124_0_2"/>
          <p:cNvSpPr/>
          <p:nvPr/>
        </p:nvSpPr>
        <p:spPr>
          <a:xfrm>
            <a:off x="2265763" y="6148863"/>
            <a:ext cx="252600" cy="252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28abb7d3124_0_2"/>
          <p:cNvSpPr/>
          <p:nvPr/>
        </p:nvSpPr>
        <p:spPr>
          <a:xfrm>
            <a:off x="4148500" y="6148869"/>
            <a:ext cx="252600" cy="2526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28abb7d3124_0_2"/>
          <p:cNvSpPr/>
          <p:nvPr/>
        </p:nvSpPr>
        <p:spPr>
          <a:xfrm>
            <a:off x="6052032" y="6148864"/>
            <a:ext cx="252600" cy="2526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g28abb7d3124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76752"/>
            <a:ext cx="5761700" cy="3063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pic>
        <p:nvPicPr>
          <p:cNvPr id="85" name="Google Shape;8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19008"/>
            <a:ext cx="8839197" cy="1127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Voice Recognition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Logan Cardwell</a:t>
            </a:r>
            <a:endParaRPr sz="2980"/>
          </a:p>
        </p:txBody>
      </p:sp>
      <p:graphicFrame>
        <p:nvGraphicFramePr>
          <p:cNvPr id="91" name="Google Shape;91;p5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{130EEB0C-3A25-4638-9AD0-FAE5D404D277}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20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~29,000  lines of dialogue from the LibriSpeech database were added to </a:t>
                      </a:r>
                      <a:r>
                        <a:rPr lang="en-US" sz="1800"/>
                        <a:t>the STT system dataset to give the model context.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An additional 600 command audio files have been added to the dataset and transcribed.</a:t>
                      </a:r>
                      <a:endParaRPr sz="1800"/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 new functional model has been trained. 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The </a:t>
                      </a:r>
                      <a:r>
                        <a:rPr lang="en-US" sz="1800"/>
                        <a:t>final STT version is currently being trained in the background. It is being trained for 300 epochs (cycles), which will take several days.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I am going to assist Dawson and Cameron with the integration process moving forward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1d937c687_3_0"/>
          <p:cNvSpPr txBox="1"/>
          <p:nvPr>
            <p:ph idx="1" type="body"/>
          </p:nvPr>
        </p:nvSpPr>
        <p:spPr>
          <a:xfrm>
            <a:off x="0" y="2468500"/>
            <a:ext cx="4412100" cy="3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The model now has enough context to understand when invalid inputs are made, and enough accuracy to properly transcribe commands.</a:t>
            </a:r>
            <a:endParaRPr sz="24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Accuracy of general (non-command) transcription is not yet up to validation standard on </a:t>
            </a:r>
            <a:r>
              <a:rPr lang="en-US" sz="2400"/>
              <a:t>the</a:t>
            </a:r>
            <a:r>
              <a:rPr lang="en-US" sz="2400"/>
              <a:t> </a:t>
            </a:r>
            <a:r>
              <a:rPr lang="en-US" sz="2400"/>
              <a:t>current</a:t>
            </a:r>
            <a:r>
              <a:rPr lang="en-US" sz="2400"/>
              <a:t> 50 epoch model, so the model is being trained over more epochs to bring its complete success rate above 80%. The training process will be finished in about 4 days.</a:t>
            </a:r>
            <a:endParaRPr sz="2400"/>
          </a:p>
        </p:txBody>
      </p:sp>
      <p:sp>
        <p:nvSpPr>
          <p:cNvPr id="97" name="Google Shape;97;g301d937c687_3_0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Voice Recognition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Logan Cardwell</a:t>
            </a:r>
            <a:endParaRPr sz="2980"/>
          </a:p>
        </p:txBody>
      </p:sp>
      <p:pic>
        <p:nvPicPr>
          <p:cNvPr id="98" name="Google Shape;98;g301d937c687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825" y="2468500"/>
            <a:ext cx="4502575" cy="323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aa5204cc8_0_0"/>
          <p:cNvSpPr txBox="1"/>
          <p:nvPr>
            <p:ph type="title"/>
          </p:nvPr>
        </p:nvSpPr>
        <p:spPr>
          <a:xfrm>
            <a:off x="2380775" y="1083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Power &amp; Hardware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Dawson Holly</a:t>
            </a:r>
            <a:endParaRPr sz="2980"/>
          </a:p>
        </p:txBody>
      </p:sp>
      <p:graphicFrame>
        <p:nvGraphicFramePr>
          <p:cNvPr id="104" name="Google Shape;104;g28aa5204cc8_0_0"/>
          <p:cNvGraphicFramePr/>
          <p:nvPr/>
        </p:nvGraphicFramePr>
        <p:xfrm>
          <a:off x="581250" y="109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{130EEB0C-3A25-4638-9AD0-FAE5D404D277}</a:tableStyleId>
              </a:tblPr>
              <a:tblGrid>
                <a:gridCol w="3886200"/>
                <a:gridCol w="3886200"/>
              </a:tblGrid>
              <a:tr h="751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17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4736875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 robot subframe has been completed with all components securely mounted.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 fan has been added to help regulate Motor Driver temperatures.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The total current provided to the robot has been increased to help prevent load draws and stalling.</a:t>
                      </a:r>
                      <a:r>
                        <a:rPr lang="en-US" sz="1800" u="none" cap="none" strike="noStrike"/>
                        <a:t> </a:t>
                      </a:r>
                      <a:endParaRPr sz="1800" u="none" cap="none" strike="noStrike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Successful E-Load testing has been completed.</a:t>
                      </a:r>
                      <a:endParaRPr sz="1800"/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Tidied any loose and unnecessary wiring.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Begin design on the outer shell of the robot.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Determine the </a:t>
                      </a:r>
                      <a:r>
                        <a:rPr lang="en-US" sz="1800"/>
                        <a:t>maximum</a:t>
                      </a:r>
                      <a:r>
                        <a:rPr lang="en-US" sz="1800"/>
                        <a:t> payload capacity of the design.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Review the possibility of using a different type of battery to power the robot.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Monitor the temperature of Raspberry Pi, and ensure that an additional fan is </a:t>
                      </a:r>
                      <a:r>
                        <a:rPr lang="en-US" sz="1800"/>
                        <a:t>not</a:t>
                      </a:r>
                      <a:r>
                        <a:rPr lang="en-US" sz="1800"/>
                        <a:t> needed.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Begin testing of robot from the mobile app.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Continue to upgrade the subframe to increase the ability to carry extra weight, and protect from </a:t>
                      </a:r>
                      <a:r>
                        <a:rPr lang="en-US" sz="1800"/>
                        <a:t>unavoidable</a:t>
                      </a:r>
                      <a:r>
                        <a:rPr lang="en-US" sz="1800"/>
                        <a:t> crashes.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5" name="Google Shape;105;g28aa5204cc8_0_0"/>
          <p:cNvSpPr txBox="1"/>
          <p:nvPr/>
        </p:nvSpPr>
        <p:spPr>
          <a:xfrm>
            <a:off x="685795" y="8338060"/>
            <a:ext cx="8405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aa5204cc8_0_6"/>
          <p:cNvSpPr txBox="1"/>
          <p:nvPr>
            <p:ph idx="1" type="body"/>
          </p:nvPr>
        </p:nvSpPr>
        <p:spPr>
          <a:xfrm>
            <a:off x="402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Placed two 7.5 Volt batteries in</a:t>
            </a:r>
            <a:endParaRPr sz="16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600"/>
              <a:t>parallel to reduce the voltage drop.</a:t>
            </a:r>
            <a:endParaRPr sz="1600"/>
          </a:p>
          <a:p>
            <a:pPr indent="-330200" lvl="0" marL="457200" rtl="0" algn="l"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Began working on the physical body of </a:t>
            </a:r>
            <a:endParaRPr sz="16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600"/>
              <a:t>Robot.</a:t>
            </a:r>
            <a:endParaRPr sz="1600"/>
          </a:p>
          <a:p>
            <a:pPr indent="-330200" lvl="0" marL="457200" rtl="0" algn="l"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All </a:t>
            </a:r>
            <a:r>
              <a:rPr lang="en-US" sz="1600"/>
              <a:t>components</a:t>
            </a:r>
            <a:r>
              <a:rPr lang="en-US" sz="1600"/>
              <a:t> are wired, tested, and</a:t>
            </a:r>
            <a:endParaRPr sz="16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600"/>
              <a:t> functional.</a:t>
            </a:r>
            <a:endParaRPr sz="1600"/>
          </a:p>
          <a:p>
            <a:pPr indent="-330200" lvl="0" marL="457200" rtl="0" algn="l"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Will began the additional sub-frame</a:t>
            </a:r>
            <a:endParaRPr sz="16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600"/>
              <a:t> design, and further testing.</a:t>
            </a:r>
            <a:endParaRPr sz="1600"/>
          </a:p>
        </p:txBody>
      </p:sp>
      <p:sp>
        <p:nvSpPr>
          <p:cNvPr id="111" name="Google Shape;111;g28aa5204cc8_0_6"/>
          <p:cNvSpPr txBox="1"/>
          <p:nvPr>
            <p:ph type="title"/>
          </p:nvPr>
        </p:nvSpPr>
        <p:spPr>
          <a:xfrm>
            <a:off x="302875" y="9841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Power &amp; Hardware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Dawson Holly</a:t>
            </a:r>
            <a:endParaRPr sz="2980"/>
          </a:p>
        </p:txBody>
      </p:sp>
      <p:sp>
        <p:nvSpPr>
          <p:cNvPr id="112" name="Google Shape;112;g28aa5204cc8_0_6"/>
          <p:cNvSpPr txBox="1"/>
          <p:nvPr/>
        </p:nvSpPr>
        <p:spPr>
          <a:xfrm>
            <a:off x="651698" y="6518597"/>
            <a:ext cx="497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g28aa5204cc8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400" y="4479800"/>
            <a:ext cx="3723574" cy="21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28aa5204cc8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173" y="4145773"/>
            <a:ext cx="3341100" cy="23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8aa5204cc8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0250" y="2049275"/>
            <a:ext cx="3832225" cy="2083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aa5204cc8_0_1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App Design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Nicholas McCray</a:t>
            </a:r>
            <a:endParaRPr sz="2980"/>
          </a:p>
        </p:txBody>
      </p:sp>
      <p:graphicFrame>
        <p:nvGraphicFramePr>
          <p:cNvPr id="121" name="Google Shape;121;g28aa5204cc8_0_12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{130EEB0C-3A25-4638-9AD0-FAE5D404D277}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11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Updated outdated BLE code not asking for permissions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Tested BLE connection to Raspberry Pi 4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By next review will implement and test signal sending via BLE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Begin integration of file I/O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